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8"/>
  </p:notesMasterIdLst>
  <p:handoutMasterIdLst>
    <p:handoutMasterId r:id="rId19"/>
  </p:handoutMasterIdLst>
  <p:sldIdLst>
    <p:sldId id="1779" r:id="rId7"/>
    <p:sldId id="1836" r:id="rId8"/>
    <p:sldId id="2058" r:id="rId9"/>
    <p:sldId id="1785" r:id="rId10"/>
    <p:sldId id="1791" r:id="rId11"/>
    <p:sldId id="1797" r:id="rId12"/>
    <p:sldId id="2063" r:id="rId13"/>
    <p:sldId id="2059" r:id="rId14"/>
    <p:sldId id="2061" r:id="rId15"/>
    <p:sldId id="2062" r:id="rId16"/>
    <p:sldId id="680" r:id="rId17"/>
  </p:sldIdLst>
  <p:sldSz cx="12196763" cy="6858000"/>
  <p:notesSz cx="6805613" cy="9939338"/>
  <p:custDataLst>
    <p:tags r:id="rId2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C00000"/>
    <a:srgbClr val="4E9AEE"/>
    <a:srgbClr val="59595A"/>
    <a:srgbClr val="00FA00"/>
    <a:srgbClr val="FFFFFF"/>
    <a:srgbClr val="6FC4F7"/>
    <a:srgbClr val="FFC000"/>
    <a:srgbClr val="F78898"/>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2023/1/18</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1/18/23 11:04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811259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2159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721389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2DAD91E-1176-6C4C-9900-614D82F668FD}"/>
              </a:ext>
            </a:extLst>
          </p:cNvPr>
          <p:cNvSpPr>
            <a:spLocks noGrp="1"/>
          </p:cNvSpPr>
          <p:nvPr>
            <p:ph sz="half" idx="1" hasCustomPrompt="1"/>
          </p:nvPr>
        </p:nvSpPr>
        <p:spPr>
          <a:xfrm>
            <a:off x="623635" y="980728"/>
            <a:ext cx="10731328" cy="5029792"/>
          </a:xfrm>
          <a:prstGeom prst="rect">
            <a:avLst/>
          </a:prstGeom>
          <a:noFill/>
        </p:spPr>
        <p:txBody>
          <a:bodyPr anchor="ctr"/>
          <a:lstStyle>
            <a:lvl1pPr marL="0" marR="0" indent="0" algn="ctr" defTabSz="1218804" rtl="0" eaLnBrk="0" fontAlgn="base" latinLnBrk="0" hangingPunct="0">
              <a:lnSpc>
                <a:spcPct val="120000"/>
              </a:lnSpc>
              <a:spcBef>
                <a:spcPts val="0"/>
              </a:spcBef>
              <a:spcAft>
                <a:spcPct val="0"/>
              </a:spcAft>
              <a:buClr>
                <a:srgbClr val="71B2FF"/>
              </a:buClr>
              <a:buNone/>
              <a:tabLst/>
              <a:defRPr kumimoji="0" lang="zh-CN" altLang="en-US" sz="9600" b="0"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标题</a:t>
            </a:r>
          </a:p>
        </p:txBody>
      </p:sp>
    </p:spTree>
    <p:extLst>
      <p:ext uri="{BB962C8B-B14F-4D97-AF65-F5344CB8AC3E}">
        <p14:creationId xmlns:p14="http://schemas.microsoft.com/office/powerpoint/2010/main" val="21454351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4" r:id="rId2"/>
    <p:sldLayoutId id="2147483905"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err="1">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推理系统</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模型小型化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121717" y="1772816"/>
            <a:ext cx="11953328"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Transformer</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 小型化</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4BEB39C-A4CE-C64F-901B-575A35B2B951}"/>
              </a:ext>
            </a:extLst>
          </p:cNvPr>
          <p:cNvSpPr>
            <a:spLocks noGrp="1"/>
          </p:cNvSpPr>
          <p:nvPr>
            <p:ph type="title"/>
          </p:nvPr>
        </p:nvSpPr>
        <p:spPr/>
        <p:txBody>
          <a:bodyPr/>
          <a:lstStyle/>
          <a:p>
            <a:r>
              <a:rPr lang="en-US" altLang="zh-CN" dirty="0"/>
              <a:t>Inference</a:t>
            </a:r>
            <a:endParaRPr lang="zh-CN" altLang="en-US" dirty="0"/>
          </a:p>
        </p:txBody>
      </p:sp>
      <p:sp>
        <p:nvSpPr>
          <p:cNvPr id="5" name="内容占位符 4">
            <a:extLst>
              <a:ext uri="{FF2B5EF4-FFF2-40B4-BE49-F238E27FC236}">
                <a16:creationId xmlns:a16="http://schemas.microsoft.com/office/drawing/2014/main" id="{5F38D135-42DE-3746-9333-DF60134CF5E7}"/>
              </a:ext>
            </a:extLst>
          </p:cNvPr>
          <p:cNvSpPr>
            <a:spLocks noGrp="1"/>
          </p:cNvSpPr>
          <p:nvPr>
            <p:ph sz="half" idx="1"/>
          </p:nvPr>
        </p:nvSpPr>
        <p:spPr/>
        <p:txBody>
          <a:bodyPr/>
          <a:lstStyle/>
          <a:p>
            <a:pPr marL="342900" indent="-342900">
              <a:buFont typeface="+mj-lt"/>
              <a:buAutoNum type="arabicPeriod"/>
            </a:pPr>
            <a:r>
              <a:rPr lang="en-US" altLang="zh-CN" sz="1600" dirty="0">
                <a:latin typeface="Gill Sans MT" panose="020B0502020104020203" pitchFamily="34" charset="0"/>
              </a:rPr>
              <a:t>Q8BERT: Quantized 8Bit BERT</a:t>
            </a:r>
            <a:r>
              <a:rPr lang="zh-CN" altLang="en-US" sz="1600" dirty="0">
                <a:latin typeface="Gill Sans MT" panose="020B0502020104020203" pitchFamily="34" charset="0"/>
              </a:rPr>
              <a:t> </a:t>
            </a:r>
            <a:r>
              <a:rPr lang="en-US" altLang="zh-CN" sz="1600" dirty="0">
                <a:latin typeface="Gill Sans MT" panose="020B0502020104020203" pitchFamily="34" charset="0"/>
              </a:rPr>
              <a:t>–</a:t>
            </a:r>
            <a:r>
              <a:rPr lang="zh-CN" altLang="en-US" sz="1600" dirty="0">
                <a:latin typeface="Gill Sans MT" panose="020B0502020104020203" pitchFamily="34" charset="0"/>
              </a:rPr>
              <a:t> </a:t>
            </a:r>
            <a:r>
              <a:rPr lang="en-US" altLang="zh-CN" sz="1600" dirty="0">
                <a:latin typeface="Gill Sans MT" panose="020B0502020104020203" pitchFamily="34" charset="0"/>
              </a:rPr>
              <a:t>2019.10</a:t>
            </a:r>
          </a:p>
          <a:p>
            <a:pPr marL="342900" indent="-342900">
              <a:buFont typeface="+mj-lt"/>
              <a:buAutoNum type="arabicPeriod"/>
            </a:pPr>
            <a:r>
              <a:rPr lang="en-US" altLang="zh-CN" sz="1600" dirty="0">
                <a:latin typeface="Gill Sans MT" panose="020B0502020104020203" pitchFamily="34" charset="0"/>
              </a:rPr>
              <a:t>DistilBERT, a distilled version of BERT: smaller, faster, cheaper and lighter</a:t>
            </a:r>
            <a:r>
              <a:rPr lang="zh-CN" altLang="en-US" sz="1600" dirty="0">
                <a:latin typeface="Gill Sans MT" panose="020B0502020104020203" pitchFamily="34" charset="0"/>
              </a:rPr>
              <a:t> </a:t>
            </a:r>
            <a:r>
              <a:rPr lang="en-US" altLang="zh-CN" sz="1600" dirty="0">
                <a:latin typeface="Gill Sans MT" panose="020B0502020104020203" pitchFamily="34" charset="0"/>
              </a:rPr>
              <a:t>–</a:t>
            </a:r>
            <a:r>
              <a:rPr lang="zh-CN" altLang="en-US" sz="1600" dirty="0">
                <a:latin typeface="Gill Sans MT" panose="020B0502020104020203" pitchFamily="34" charset="0"/>
              </a:rPr>
              <a:t> </a:t>
            </a:r>
            <a:r>
              <a:rPr lang="en-US" altLang="zh-CN" sz="1600" dirty="0">
                <a:latin typeface="Gill Sans MT" panose="020B0502020104020203" pitchFamily="34" charset="0"/>
              </a:rPr>
              <a:t>2019.10</a:t>
            </a:r>
          </a:p>
          <a:p>
            <a:pPr marL="342900" indent="-342900">
              <a:buFont typeface="+mj-lt"/>
              <a:buAutoNum type="arabicPeriod"/>
            </a:pPr>
            <a:r>
              <a:rPr lang="en-US" altLang="zh-CN" sz="1600" dirty="0">
                <a:latin typeface="Gill Sans MT" panose="020B0502020104020203" pitchFamily="34" charset="0"/>
              </a:rPr>
              <a:t>TinyBERT: Distilling BERT for Natural Language Understanding</a:t>
            </a:r>
            <a:r>
              <a:rPr lang="zh-CN" altLang="en-US" sz="1600" dirty="0">
                <a:latin typeface="Gill Sans MT" panose="020B0502020104020203" pitchFamily="34" charset="0"/>
              </a:rPr>
              <a:t> </a:t>
            </a:r>
            <a:r>
              <a:rPr lang="en-US" altLang="zh-CN" sz="1600" dirty="0">
                <a:latin typeface="Gill Sans MT" panose="020B0502020104020203" pitchFamily="34" charset="0"/>
              </a:rPr>
              <a:t>–</a:t>
            </a:r>
            <a:r>
              <a:rPr lang="zh-CN" altLang="en-US" sz="1600" dirty="0">
                <a:latin typeface="Gill Sans MT" panose="020B0502020104020203" pitchFamily="34" charset="0"/>
              </a:rPr>
              <a:t> </a:t>
            </a:r>
            <a:r>
              <a:rPr lang="en-US" altLang="zh-CN" sz="1600" dirty="0">
                <a:latin typeface="Gill Sans MT" panose="020B0502020104020203" pitchFamily="34" charset="0"/>
              </a:rPr>
              <a:t>2019.09</a:t>
            </a:r>
          </a:p>
          <a:p>
            <a:pPr marL="342900" indent="-342900">
              <a:buFont typeface="+mj-lt"/>
              <a:buAutoNum type="arabicPeriod"/>
            </a:pPr>
            <a:endParaRPr lang="en-US" altLang="zh-CN" sz="1600" dirty="0">
              <a:latin typeface="Gill Sans MT" panose="020B0502020104020203" pitchFamily="34" charset="0"/>
            </a:endParaRPr>
          </a:p>
          <a:p>
            <a:pPr marL="342900" indent="-342900">
              <a:buFont typeface="+mj-lt"/>
              <a:buAutoNum type="arabicPeriod"/>
            </a:pPr>
            <a:r>
              <a:rPr lang="en-US" altLang="zh-CN" sz="1600" dirty="0">
                <a:latin typeface="Gill Sans MT" panose="020B0502020104020203" pitchFamily="34" charset="0"/>
              </a:rPr>
              <a:t>Training data-efficient image transformers &amp; distillation through attention</a:t>
            </a:r>
            <a:r>
              <a:rPr lang="zh-CN" altLang="en-US" sz="1600" dirty="0">
                <a:latin typeface="Gill Sans MT" panose="020B0502020104020203" pitchFamily="34" charset="0"/>
              </a:rPr>
              <a:t> </a:t>
            </a:r>
            <a:r>
              <a:rPr lang="en-US" altLang="zh-CN" sz="1600" dirty="0">
                <a:latin typeface="Gill Sans MT" panose="020B0502020104020203" pitchFamily="34" charset="0"/>
              </a:rPr>
              <a:t>–</a:t>
            </a:r>
            <a:r>
              <a:rPr lang="zh-CN" altLang="en-US" sz="1600" dirty="0">
                <a:latin typeface="Gill Sans MT" panose="020B0502020104020203" pitchFamily="34" charset="0"/>
              </a:rPr>
              <a:t> </a:t>
            </a:r>
            <a:r>
              <a:rPr lang="en-US" altLang="zh-CN" sz="1600" dirty="0">
                <a:latin typeface="Gill Sans MT" panose="020B0502020104020203" pitchFamily="34" charset="0"/>
              </a:rPr>
              <a:t>2021.3</a:t>
            </a:r>
          </a:p>
          <a:p>
            <a:pPr marL="342900" indent="-342900">
              <a:buFont typeface="+mj-lt"/>
              <a:buAutoNum type="arabicPeriod"/>
            </a:pPr>
            <a:r>
              <a:rPr lang="en-US" altLang="zh-CN" sz="1600" dirty="0">
                <a:latin typeface="Gill Sans MT" panose="020B0502020104020203" pitchFamily="34" charset="0"/>
              </a:rPr>
              <a:t>MiniViT: Compressing Vision Transformers with Weight Multiplexing</a:t>
            </a:r>
            <a:r>
              <a:rPr lang="zh-CN" altLang="en-US" sz="1600" dirty="0">
                <a:latin typeface="Gill Sans MT" panose="020B0502020104020203" pitchFamily="34" charset="0"/>
              </a:rPr>
              <a:t> </a:t>
            </a:r>
            <a:r>
              <a:rPr lang="en-US" altLang="zh-CN" sz="1600" dirty="0">
                <a:latin typeface="Gill Sans MT" panose="020B0502020104020203" pitchFamily="34" charset="0"/>
              </a:rPr>
              <a:t>–</a:t>
            </a:r>
            <a:r>
              <a:rPr lang="zh-CN" altLang="en-US" sz="1600" dirty="0">
                <a:latin typeface="Gill Sans MT" panose="020B0502020104020203" pitchFamily="34" charset="0"/>
              </a:rPr>
              <a:t> </a:t>
            </a:r>
            <a:r>
              <a:rPr lang="en-US" altLang="zh-CN" sz="1600" dirty="0">
                <a:latin typeface="Gill Sans MT" panose="020B0502020104020203" pitchFamily="34" charset="0"/>
              </a:rPr>
              <a:t>2022.04</a:t>
            </a:r>
          </a:p>
          <a:p>
            <a:pPr marL="342900" indent="-342900">
              <a:buFont typeface="+mj-lt"/>
              <a:buAutoNum type="arabicPeriod"/>
            </a:pPr>
            <a:r>
              <a:rPr lang="en-US" altLang="zh-CN" sz="1600" dirty="0" err="1">
                <a:latin typeface="Gill Sans MT" panose="020B0502020104020203" pitchFamily="34" charset="0"/>
              </a:rPr>
              <a:t>TinyViT</a:t>
            </a:r>
            <a:r>
              <a:rPr lang="en-US" altLang="zh-CN" sz="1600" dirty="0">
                <a:latin typeface="Gill Sans MT" panose="020B0502020104020203" pitchFamily="34" charset="0"/>
              </a:rPr>
              <a:t>: Fast Pretraining Distillation for Small Vision Transformers</a:t>
            </a:r>
            <a:r>
              <a:rPr lang="zh-CN" altLang="en-US" sz="1600" dirty="0">
                <a:latin typeface="Gill Sans MT" panose="020B0502020104020203" pitchFamily="34" charset="0"/>
              </a:rPr>
              <a:t> </a:t>
            </a:r>
            <a:r>
              <a:rPr lang="en-US" altLang="zh-CN" sz="1600" dirty="0">
                <a:latin typeface="Gill Sans MT" panose="020B0502020104020203" pitchFamily="34" charset="0"/>
              </a:rPr>
              <a:t>–</a:t>
            </a:r>
            <a:r>
              <a:rPr lang="zh-CN" altLang="en-US" sz="1600" dirty="0">
                <a:latin typeface="Gill Sans MT" panose="020B0502020104020203" pitchFamily="34" charset="0"/>
              </a:rPr>
              <a:t> </a:t>
            </a:r>
            <a:r>
              <a:rPr lang="en-US" altLang="zh-CN" sz="1600" dirty="0">
                <a:latin typeface="Gill Sans MT" panose="020B0502020104020203" pitchFamily="34" charset="0"/>
              </a:rPr>
              <a:t>2022.06</a:t>
            </a:r>
          </a:p>
          <a:p>
            <a:pPr marL="342900" indent="-342900">
              <a:buFont typeface="+mj-lt"/>
              <a:buAutoNum type="arabicPeriod"/>
            </a:pPr>
            <a:r>
              <a:rPr lang="en-US" altLang="zh-CN" sz="1600" dirty="0" err="1">
                <a:latin typeface="Gill Sans MT" panose="020B0502020104020203" pitchFamily="34" charset="0"/>
              </a:rPr>
              <a:t>DynamicViT</a:t>
            </a:r>
            <a:r>
              <a:rPr lang="en-US" altLang="zh-CN" sz="1600" dirty="0">
                <a:latin typeface="Gill Sans MT" panose="020B0502020104020203" pitchFamily="34" charset="0"/>
              </a:rPr>
              <a:t>: Efficient Vision Transformers with Dynamic Token </a:t>
            </a:r>
            <a:r>
              <a:rPr lang="en-US" altLang="zh-CN" sz="1600" dirty="0" err="1">
                <a:latin typeface="Gill Sans MT" panose="020B0502020104020203" pitchFamily="34" charset="0"/>
              </a:rPr>
              <a:t>Sparsification</a:t>
            </a:r>
            <a:r>
              <a:rPr lang="zh-CN" altLang="en-US" sz="1600" dirty="0">
                <a:latin typeface="Gill Sans MT" panose="020B0502020104020203" pitchFamily="34" charset="0"/>
              </a:rPr>
              <a:t> </a:t>
            </a:r>
            <a:r>
              <a:rPr lang="en-US" altLang="zh-CN" sz="1600" dirty="0">
                <a:latin typeface="Gill Sans MT" panose="020B0502020104020203" pitchFamily="34" charset="0"/>
              </a:rPr>
              <a:t>-</a:t>
            </a:r>
            <a:r>
              <a:rPr lang="zh-CN" altLang="en-US" sz="1600" dirty="0">
                <a:latin typeface="Gill Sans MT" panose="020B0502020104020203" pitchFamily="34" charset="0"/>
              </a:rPr>
              <a:t> </a:t>
            </a:r>
            <a:r>
              <a:rPr lang="en-US" altLang="zh-CN" sz="1600" dirty="0">
                <a:latin typeface="Gill Sans MT" panose="020B0502020104020203" pitchFamily="34" charset="0"/>
              </a:rPr>
              <a:t>2022.10</a:t>
            </a:r>
          </a:p>
          <a:p>
            <a:pPr marL="342900" indent="-342900">
              <a:buFont typeface="+mj-lt"/>
              <a:buAutoNum type="arabicPeriod"/>
            </a:pPr>
            <a:endParaRPr lang="en-US" altLang="zh-CN" sz="1600" dirty="0">
              <a:latin typeface="Gill Sans MT" panose="020B0502020104020203" pitchFamily="34" charset="0"/>
            </a:endParaRPr>
          </a:p>
          <a:p>
            <a:pPr marL="342900" indent="-342900">
              <a:buFont typeface="+mj-lt"/>
              <a:buAutoNum type="arabicPeriod"/>
            </a:pPr>
            <a:r>
              <a:rPr lang="en-US" altLang="zh-CN" sz="1600" dirty="0">
                <a:latin typeface="Gill Sans MT" panose="020B0502020104020203" pitchFamily="34" charset="0"/>
              </a:rPr>
              <a:t>Compressing Visual-linguistic Model via Knowledge Distillation</a:t>
            </a:r>
            <a:r>
              <a:rPr lang="zh-CN" altLang="en-US" sz="1600" dirty="0">
                <a:latin typeface="Gill Sans MT" panose="020B0502020104020203" pitchFamily="34" charset="0"/>
              </a:rPr>
              <a:t> </a:t>
            </a:r>
            <a:r>
              <a:rPr lang="en-US" altLang="zh-CN" sz="1600" dirty="0">
                <a:latin typeface="Gill Sans MT" panose="020B0502020104020203" pitchFamily="34" charset="0"/>
              </a:rPr>
              <a:t>–</a:t>
            </a:r>
            <a:r>
              <a:rPr lang="zh-CN" altLang="en-US" sz="1600" dirty="0">
                <a:latin typeface="Gill Sans MT" panose="020B0502020104020203" pitchFamily="34" charset="0"/>
              </a:rPr>
              <a:t> </a:t>
            </a:r>
            <a:r>
              <a:rPr lang="en-US" altLang="zh-CN" sz="1600" dirty="0">
                <a:latin typeface="Gill Sans MT" panose="020B0502020104020203" pitchFamily="34" charset="0"/>
              </a:rPr>
              <a:t>2021.03</a:t>
            </a:r>
          </a:p>
          <a:p>
            <a:pPr marL="342900" indent="-342900">
              <a:buFont typeface="+mj-lt"/>
              <a:buAutoNum type="arabicPeriod"/>
            </a:pPr>
            <a:r>
              <a:rPr lang="en-US" altLang="zh-CN" sz="1600" dirty="0" err="1">
                <a:latin typeface="Gill Sans MT" panose="020B0502020104020203" pitchFamily="34" charset="0"/>
              </a:rPr>
              <a:t>MiniVLM</a:t>
            </a:r>
            <a:r>
              <a:rPr lang="en-US" altLang="zh-CN" sz="1600" dirty="0">
                <a:latin typeface="Gill Sans MT" panose="020B0502020104020203" pitchFamily="34" charset="0"/>
              </a:rPr>
              <a:t>: A Smaller and Faster Vision-Language Model</a:t>
            </a:r>
            <a:r>
              <a:rPr lang="zh-CN" altLang="en-US" sz="1600" dirty="0">
                <a:latin typeface="Gill Sans MT" panose="020B0502020104020203" pitchFamily="34" charset="0"/>
              </a:rPr>
              <a:t> </a:t>
            </a:r>
            <a:r>
              <a:rPr lang="en-US" altLang="zh-CN" sz="1600" dirty="0">
                <a:latin typeface="Gill Sans MT" panose="020B0502020104020203" pitchFamily="34" charset="0"/>
              </a:rPr>
              <a:t>–</a:t>
            </a:r>
            <a:r>
              <a:rPr lang="zh-CN" altLang="en-US" sz="1600" dirty="0">
                <a:latin typeface="Gill Sans MT" panose="020B0502020104020203" pitchFamily="34" charset="0"/>
              </a:rPr>
              <a:t> </a:t>
            </a:r>
            <a:r>
              <a:rPr lang="en-US" altLang="zh-CN" sz="1600" dirty="0">
                <a:latin typeface="Gill Sans MT" panose="020B0502020104020203" pitchFamily="34" charset="0"/>
              </a:rPr>
              <a:t>2021.09</a:t>
            </a:r>
            <a:br>
              <a:rPr lang="en-US" altLang="zh-CN" sz="1600" dirty="0">
                <a:latin typeface="Gill Sans MT" panose="020B0502020104020203" pitchFamily="34" charset="0"/>
              </a:rPr>
            </a:br>
            <a:br>
              <a:rPr lang="en-US" altLang="zh-CN" sz="1600" dirty="0">
                <a:latin typeface="Gill Sans MT" panose="020B0502020104020203" pitchFamily="34" charset="0"/>
              </a:rPr>
            </a:br>
            <a:endParaRPr lang="en-US" altLang="zh-CN" sz="1600" dirty="0">
              <a:latin typeface="Gill Sans MT" panose="020B0502020104020203" pitchFamily="34" charset="0"/>
            </a:endParaRPr>
          </a:p>
        </p:txBody>
      </p:sp>
    </p:spTree>
    <p:extLst>
      <p:ext uri="{BB962C8B-B14F-4D97-AF65-F5344CB8AC3E}">
        <p14:creationId xmlns:p14="http://schemas.microsoft.com/office/powerpoint/2010/main" val="2598749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4761656"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推理系统介绍</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推理系统与推理引擎区别</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推理工作流程</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推理系统介绍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推理引擎介绍</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模型小型化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基础参数概念</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CNN</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Transform</a:t>
            </a:r>
            <a:r>
              <a:rPr lang="zh-CN" altLang="en-US" sz="2000" dirty="0">
                <a:solidFill>
                  <a:srgbClr val="374154"/>
                </a:solidFill>
                <a:latin typeface="Gill Sans MT" panose="020B0502020104020203" pitchFamily="34" charset="0"/>
              </a:rPr>
              <a:t>小型化结构</a:t>
            </a:r>
            <a:endParaRPr lang="en-US" altLang="zh-CN" sz="2400" b="1" dirty="0">
              <a:solidFill>
                <a:srgbClr val="374154"/>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zh-CN" altLang="en-US" sz="2400" b="1" dirty="0">
                <a:solidFill>
                  <a:srgbClr val="374154"/>
                </a:solidFill>
                <a:latin typeface="Gill Sans MT" panose="020B0502020104020203" pitchFamily="34" charset="0"/>
              </a:rPr>
              <a:t>离线优化压缩</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低比特量化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二值化网络</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模型模型剪枝</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模型模型蒸馏</a:t>
            </a:r>
            <a:endParaRPr lang="en-US" altLang="zh-CN" sz="2000" dirty="0">
              <a:solidFill>
                <a:srgbClr val="374154"/>
              </a:solidFill>
              <a:latin typeface="Gill Sans MT" panose="020B0502020104020203" pitchFamily="34" charset="0"/>
            </a:endParaRPr>
          </a:p>
          <a:p>
            <a:pPr marL="457200" indent="-457200">
              <a:buFont typeface="+mj-lt"/>
              <a:buAutoNum type="arabicPeriod" startAt="3"/>
            </a:pPr>
            <a:r>
              <a:rPr lang="zh-CN" altLang="en-US" sz="2400" b="1" dirty="0">
                <a:solidFill>
                  <a:srgbClr val="374154"/>
                </a:solidFill>
                <a:latin typeface="Gill Sans MT" panose="020B0502020104020203" pitchFamily="34" charset="0"/>
              </a:rPr>
              <a:t>部署和运行优化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图转换优化（算子融合</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重排</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替换）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并发执行与内存分配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动态</a:t>
            </a:r>
            <a:r>
              <a:rPr lang="en-US" altLang="zh-CN" sz="2000" dirty="0">
                <a:solidFill>
                  <a:srgbClr val="374154"/>
                </a:solidFill>
                <a:latin typeface="Gill Sans MT" panose="020B0502020104020203" pitchFamily="34" charset="0"/>
              </a:rPr>
              <a:t>batch</a:t>
            </a:r>
            <a:r>
              <a:rPr lang="zh-CN" altLang="en-US" sz="2000" dirty="0">
                <a:solidFill>
                  <a:srgbClr val="374154"/>
                </a:solidFill>
                <a:latin typeface="Gill Sans MT" panose="020B0502020104020203" pitchFamily="34" charset="0"/>
              </a:rPr>
              <a:t>与</a:t>
            </a:r>
            <a:r>
              <a:rPr lang="en-US" altLang="zh-CN" sz="2000" dirty="0">
                <a:solidFill>
                  <a:srgbClr val="374154"/>
                </a:solidFill>
                <a:latin typeface="Gill Sans MT" panose="020B0502020104020203" pitchFamily="34" charset="0"/>
              </a:rPr>
              <a:t>bin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Packing</a:t>
            </a:r>
          </a:p>
        </p:txBody>
      </p:sp>
    </p:spTree>
    <p:extLst>
      <p:ext uri="{BB962C8B-B14F-4D97-AF65-F5344CB8AC3E}">
        <p14:creationId xmlns:p14="http://schemas.microsoft.com/office/powerpoint/2010/main" val="198147689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深度学习模型发展</a:t>
            </a:r>
            <a:endParaRPr lang="en-US" dirty="0"/>
          </a:p>
        </p:txBody>
      </p:sp>
      <p:pic>
        <p:nvPicPr>
          <p:cNvPr id="4" name="图片 3">
            <a:extLst>
              <a:ext uri="{FF2B5EF4-FFF2-40B4-BE49-F238E27FC236}">
                <a16:creationId xmlns:a16="http://schemas.microsoft.com/office/drawing/2014/main" id="{9C0C5FA9-8DCA-8F4F-B1F4-0B326CE6FF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10670" y="1268760"/>
            <a:ext cx="8175422" cy="4910043"/>
          </a:xfrm>
          <a:prstGeom prst="rect">
            <a:avLst/>
          </a:prstGeom>
        </p:spPr>
      </p:pic>
    </p:spTree>
    <p:extLst>
      <p:ext uri="{BB962C8B-B14F-4D97-AF65-F5344CB8AC3E}">
        <p14:creationId xmlns:p14="http://schemas.microsoft.com/office/powerpoint/2010/main" val="300116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en-US" altLang="zh-CN" sz="3200" dirty="0"/>
              <a:t>Attention</a:t>
            </a:r>
            <a:r>
              <a:rPr lang="zh-CN" altLang="en-US" sz="3200" dirty="0"/>
              <a:t> </a:t>
            </a:r>
            <a:r>
              <a:rPr lang="en-US" altLang="zh-CN" sz="3200" dirty="0"/>
              <a:t>is</a:t>
            </a:r>
            <a:r>
              <a:rPr lang="zh-CN" altLang="en-US" sz="3200" dirty="0"/>
              <a:t> </a:t>
            </a:r>
            <a:r>
              <a:rPr lang="en-US" altLang="zh-CN" sz="3200" dirty="0"/>
              <a:t>all</a:t>
            </a:r>
            <a:r>
              <a:rPr lang="zh-CN" altLang="en-US" sz="3200" dirty="0"/>
              <a:t> </a:t>
            </a:r>
            <a:r>
              <a:rPr lang="en-US" altLang="zh-CN" sz="3200" dirty="0"/>
              <a:t>you</a:t>
            </a:r>
            <a:r>
              <a:rPr lang="zh-CN" altLang="en-US" sz="3200" dirty="0"/>
              <a:t> </a:t>
            </a:r>
            <a:r>
              <a:rPr lang="en-US" altLang="zh-CN" sz="3200" dirty="0"/>
              <a:t>need</a:t>
            </a:r>
            <a:endParaRPr kumimoji="1" lang="zh-CN" altLang="en-US" dirty="0"/>
          </a:p>
        </p:txBody>
      </p:sp>
      <p:pic>
        <p:nvPicPr>
          <p:cNvPr id="4" name="图片 3">
            <a:extLst>
              <a:ext uri="{FF2B5EF4-FFF2-40B4-BE49-F238E27FC236}">
                <a16:creationId xmlns:a16="http://schemas.microsoft.com/office/drawing/2014/main" id="{02F04D7C-F6D4-3E45-9F3B-BADAC89D47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635" y="1507448"/>
            <a:ext cx="2979797" cy="4208715"/>
          </a:xfrm>
          <a:prstGeom prst="rect">
            <a:avLst/>
          </a:prstGeom>
        </p:spPr>
      </p:pic>
      <p:sp>
        <p:nvSpPr>
          <p:cNvPr id="5" name="矩形 4">
            <a:extLst>
              <a:ext uri="{FF2B5EF4-FFF2-40B4-BE49-F238E27FC236}">
                <a16:creationId xmlns:a16="http://schemas.microsoft.com/office/drawing/2014/main" id="{CA98280D-B85D-B647-BE10-0EB59221A846}"/>
              </a:ext>
            </a:extLst>
          </p:cNvPr>
          <p:cNvSpPr/>
          <p:nvPr/>
        </p:nvSpPr>
        <p:spPr>
          <a:xfrm>
            <a:off x="1057821" y="5945799"/>
            <a:ext cx="1903150" cy="276999"/>
          </a:xfrm>
          <a:prstGeom prst="rect">
            <a:avLst/>
          </a:prstGeom>
        </p:spPr>
        <p:txBody>
          <a:bodyPr wrap="none">
            <a:spAutoFit/>
          </a:bodyPr>
          <a:lstStyle/>
          <a:p>
            <a:r>
              <a:rPr lang="zh-CN" altLang="en-US" sz="1200" dirty="0">
                <a:solidFill>
                  <a:srgbClr val="00FA00"/>
                </a:solidFill>
              </a:rPr>
              <a:t>Vaswani</a:t>
            </a:r>
            <a:r>
              <a:rPr lang="en-US" altLang="zh-CN" sz="1200" dirty="0">
                <a:solidFill>
                  <a:srgbClr val="00FA00"/>
                </a:solidFill>
              </a:rPr>
              <a:t>,</a:t>
            </a:r>
            <a:r>
              <a:rPr lang="zh-CN" altLang="en-US" sz="1200" dirty="0">
                <a:solidFill>
                  <a:srgbClr val="00FA00"/>
                </a:solidFill>
              </a:rPr>
              <a:t> </a:t>
            </a:r>
            <a:r>
              <a:rPr lang="en-US" altLang="zh-CN" sz="1200" dirty="0">
                <a:solidFill>
                  <a:srgbClr val="00FA00"/>
                </a:solidFill>
              </a:rPr>
              <a:t>Transformer,</a:t>
            </a:r>
            <a:r>
              <a:rPr lang="zh-CN" altLang="en-US" sz="1200" dirty="0">
                <a:solidFill>
                  <a:srgbClr val="00FA00"/>
                </a:solidFill>
              </a:rPr>
              <a:t> </a:t>
            </a:r>
            <a:r>
              <a:rPr lang="en-US" altLang="zh-CN" sz="1200" dirty="0">
                <a:solidFill>
                  <a:srgbClr val="00FA00"/>
                </a:solidFill>
              </a:rPr>
              <a:t>2017</a:t>
            </a:r>
            <a:endParaRPr lang="zh-CN" altLang="en-US" sz="1200" dirty="0">
              <a:solidFill>
                <a:srgbClr val="00FA00"/>
              </a:solidFill>
            </a:endParaRPr>
          </a:p>
        </p:txBody>
      </p:sp>
      <p:pic>
        <p:nvPicPr>
          <p:cNvPr id="3" name="图片 2">
            <a:extLst>
              <a:ext uri="{FF2B5EF4-FFF2-40B4-BE49-F238E27FC236}">
                <a16:creationId xmlns:a16="http://schemas.microsoft.com/office/drawing/2014/main" id="{DB73849F-3FE6-AC48-9823-097C22EC36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81091" y="1700808"/>
            <a:ext cx="7958750" cy="4015355"/>
          </a:xfrm>
          <a:prstGeom prst="rect">
            <a:avLst/>
          </a:prstGeom>
        </p:spPr>
      </p:pic>
    </p:spTree>
    <p:extLst>
      <p:ext uri="{BB962C8B-B14F-4D97-AF65-F5344CB8AC3E}">
        <p14:creationId xmlns:p14="http://schemas.microsoft.com/office/powerpoint/2010/main" val="2405245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en-US" altLang="zh-CN" sz="3200" dirty="0"/>
              <a:t>Attention</a:t>
            </a:r>
            <a:r>
              <a:rPr lang="zh-CN" altLang="en-US" sz="3200" dirty="0"/>
              <a:t> </a:t>
            </a:r>
            <a:r>
              <a:rPr lang="en-US" altLang="zh-CN" sz="3200" dirty="0"/>
              <a:t>is</a:t>
            </a:r>
            <a:r>
              <a:rPr lang="zh-CN" altLang="en-US" sz="3200" dirty="0"/>
              <a:t> </a:t>
            </a:r>
            <a:r>
              <a:rPr lang="en-US" altLang="zh-CN" sz="3200" dirty="0"/>
              <a:t>all</a:t>
            </a:r>
            <a:r>
              <a:rPr lang="zh-CN" altLang="en-US" sz="3200" dirty="0"/>
              <a:t> </a:t>
            </a:r>
            <a:r>
              <a:rPr lang="en-US" altLang="zh-CN" sz="3200" dirty="0"/>
              <a:t>you</a:t>
            </a:r>
            <a:r>
              <a:rPr lang="zh-CN" altLang="en-US" sz="3200" dirty="0"/>
              <a:t> </a:t>
            </a:r>
            <a:r>
              <a:rPr lang="en-US" altLang="zh-CN" sz="3200" dirty="0"/>
              <a:t>need</a:t>
            </a:r>
            <a:endParaRPr kumimoji="1" lang="zh-CN" altLang="en-US" dirty="0"/>
          </a:p>
        </p:txBody>
      </p:sp>
      <p:pic>
        <p:nvPicPr>
          <p:cNvPr id="5" name="图片 4">
            <a:extLst>
              <a:ext uri="{FF2B5EF4-FFF2-40B4-BE49-F238E27FC236}">
                <a16:creationId xmlns:a16="http://schemas.microsoft.com/office/drawing/2014/main" id="{671C4788-6572-1C4F-B3CC-752FA4948B2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81486" y="1556792"/>
            <a:ext cx="6433790" cy="4368859"/>
          </a:xfrm>
          <a:prstGeom prst="rect">
            <a:avLst/>
          </a:prstGeom>
        </p:spPr>
      </p:pic>
    </p:spTree>
    <p:extLst>
      <p:ext uri="{BB962C8B-B14F-4D97-AF65-F5344CB8AC3E}">
        <p14:creationId xmlns:p14="http://schemas.microsoft.com/office/powerpoint/2010/main" val="2184619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en-US" altLang="zh-CN" sz="3200" dirty="0"/>
              <a:t>Attention</a:t>
            </a:r>
            <a:r>
              <a:rPr lang="zh-CN" altLang="en-US" sz="3200" dirty="0"/>
              <a:t> </a:t>
            </a:r>
            <a:r>
              <a:rPr lang="en-US" altLang="zh-CN" sz="3200" dirty="0"/>
              <a:t>is</a:t>
            </a:r>
            <a:r>
              <a:rPr lang="zh-CN" altLang="en-US" sz="3200" dirty="0"/>
              <a:t> </a:t>
            </a:r>
            <a:r>
              <a:rPr lang="en-US" altLang="zh-CN" sz="3200" dirty="0"/>
              <a:t>all</a:t>
            </a:r>
            <a:r>
              <a:rPr lang="zh-CN" altLang="en-US" sz="3200" dirty="0"/>
              <a:t> </a:t>
            </a:r>
            <a:r>
              <a:rPr lang="en-US" altLang="zh-CN" sz="3200" dirty="0"/>
              <a:t>you</a:t>
            </a:r>
            <a:r>
              <a:rPr lang="zh-CN" altLang="en-US" sz="3200" dirty="0"/>
              <a:t> </a:t>
            </a:r>
            <a:r>
              <a:rPr lang="en-US" altLang="zh-CN" sz="3200" dirty="0"/>
              <a:t>need</a:t>
            </a:r>
            <a:endParaRPr kumimoji="1" lang="zh-CN" altLang="en-US" sz="2400" dirty="0"/>
          </a:p>
        </p:txBody>
      </p:sp>
      <p:sp>
        <p:nvSpPr>
          <p:cNvPr id="6" name="矩形 5">
            <a:extLst>
              <a:ext uri="{FF2B5EF4-FFF2-40B4-BE49-F238E27FC236}">
                <a16:creationId xmlns:a16="http://schemas.microsoft.com/office/drawing/2014/main" id="{06FE4FD2-B709-3B42-92E2-3FB8DECF81FD}"/>
              </a:ext>
            </a:extLst>
          </p:cNvPr>
          <p:cNvSpPr/>
          <p:nvPr/>
        </p:nvSpPr>
        <p:spPr>
          <a:xfrm>
            <a:off x="985813" y="1371941"/>
            <a:ext cx="10225136" cy="1286058"/>
          </a:xfrm>
          <a:prstGeom prst="rect">
            <a:avLst/>
          </a:prstGeom>
        </p:spPr>
        <p:txBody>
          <a:bodyPr wrap="square">
            <a:spAutoFit/>
          </a:bodyPr>
          <a:lstStyle/>
          <a:p>
            <a:pPr>
              <a:lnSpc>
                <a:spcPct val="120000"/>
              </a:lnSpc>
            </a:pPr>
            <a:r>
              <a:rPr lang="en-US" altLang="zh-CN" dirty="0">
                <a:latin typeface="+mj-ea"/>
                <a:ea typeface="+mj-ea"/>
              </a:rPr>
              <a:t>Transformer solves Seq2Seq problem, replaces LSTM/RNN with a full attention structure:</a:t>
            </a:r>
          </a:p>
          <a:p>
            <a:pPr marL="542925" lvl="1" indent="-317500">
              <a:lnSpc>
                <a:spcPct val="120000"/>
              </a:lnSpc>
              <a:buClr>
                <a:srgbClr val="6FC4F7"/>
              </a:buClr>
              <a:buFont typeface="Arial" panose="020B0604020202020204" pitchFamily="34" charset="0"/>
              <a:buChar char="•"/>
            </a:pPr>
            <a:r>
              <a:rPr lang="en-US" altLang="zh-CN" sz="1600" dirty="0">
                <a:solidFill>
                  <a:srgbClr val="374154"/>
                </a:solidFill>
                <a:latin typeface="+mj-ea"/>
              </a:rPr>
              <a:t>One step calculation to solve the long-term dependency problem;</a:t>
            </a:r>
          </a:p>
          <a:p>
            <a:pPr marL="542925" lvl="1" indent="-317500">
              <a:lnSpc>
                <a:spcPct val="120000"/>
              </a:lnSpc>
              <a:buClr>
                <a:srgbClr val="6FC4F7"/>
              </a:buClr>
              <a:buFont typeface="Arial" panose="020B0604020202020204" pitchFamily="34" charset="0"/>
              <a:buChar char="•"/>
            </a:pPr>
            <a:r>
              <a:rPr lang="en-US" altLang="zh-CN" sz="1600" dirty="0">
                <a:solidFill>
                  <a:srgbClr val="374154"/>
                </a:solidFill>
                <a:latin typeface="+mj-ea"/>
                <a:ea typeface="+mj-ea"/>
              </a:rPr>
              <a:t>The computational complexity of each layer is better;</a:t>
            </a:r>
          </a:p>
          <a:p>
            <a:pPr marL="542925" lvl="1" indent="-317500">
              <a:lnSpc>
                <a:spcPct val="120000"/>
              </a:lnSpc>
              <a:buClr>
                <a:srgbClr val="6FC4F7"/>
              </a:buClr>
              <a:buFont typeface="Arial" panose="020B0604020202020204" pitchFamily="34" charset="0"/>
              <a:buChar char="•"/>
            </a:pPr>
            <a:r>
              <a:rPr lang="en-US" altLang="zh-CN" sz="1600" dirty="0">
                <a:solidFill>
                  <a:srgbClr val="374154"/>
                </a:solidFill>
                <a:latin typeface="+mj-ea"/>
                <a:ea typeface="+mj-ea"/>
              </a:rPr>
              <a:t>Point multiplication results can be directly calculated;</a:t>
            </a:r>
          </a:p>
        </p:txBody>
      </p:sp>
      <p:pic>
        <p:nvPicPr>
          <p:cNvPr id="4" name="图片 3">
            <a:extLst>
              <a:ext uri="{FF2B5EF4-FFF2-40B4-BE49-F238E27FC236}">
                <a16:creationId xmlns:a16="http://schemas.microsoft.com/office/drawing/2014/main" id="{A9ED285C-F06F-304A-AD2E-1CDEF9E1723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7961" y="2780928"/>
            <a:ext cx="7560840" cy="3312739"/>
          </a:xfrm>
          <a:prstGeom prst="rect">
            <a:avLst/>
          </a:prstGeom>
        </p:spPr>
      </p:pic>
      <p:sp>
        <p:nvSpPr>
          <p:cNvPr id="5" name="矩形 4">
            <a:extLst>
              <a:ext uri="{FF2B5EF4-FFF2-40B4-BE49-F238E27FC236}">
                <a16:creationId xmlns:a16="http://schemas.microsoft.com/office/drawing/2014/main" id="{00458A3B-E1B3-074F-9DD3-1D5352BFB57A}"/>
              </a:ext>
            </a:extLst>
          </p:cNvPr>
          <p:cNvSpPr/>
          <p:nvPr/>
        </p:nvSpPr>
        <p:spPr>
          <a:xfrm>
            <a:off x="7975651" y="6093667"/>
            <a:ext cx="1903150" cy="276999"/>
          </a:xfrm>
          <a:prstGeom prst="rect">
            <a:avLst/>
          </a:prstGeom>
        </p:spPr>
        <p:txBody>
          <a:bodyPr wrap="none">
            <a:spAutoFit/>
          </a:bodyPr>
          <a:lstStyle/>
          <a:p>
            <a:r>
              <a:rPr lang="zh-CN" altLang="en-US" sz="1200" dirty="0">
                <a:solidFill>
                  <a:srgbClr val="00FA00"/>
                </a:solidFill>
              </a:rPr>
              <a:t>Vaswani</a:t>
            </a:r>
            <a:r>
              <a:rPr lang="en-US" altLang="zh-CN" sz="1200" dirty="0">
                <a:solidFill>
                  <a:srgbClr val="00FA00"/>
                </a:solidFill>
              </a:rPr>
              <a:t>,</a:t>
            </a:r>
            <a:r>
              <a:rPr lang="zh-CN" altLang="en-US" sz="1200" dirty="0">
                <a:solidFill>
                  <a:srgbClr val="00FA00"/>
                </a:solidFill>
              </a:rPr>
              <a:t> </a:t>
            </a:r>
            <a:r>
              <a:rPr lang="en-US" altLang="zh-CN" sz="1200" dirty="0">
                <a:solidFill>
                  <a:srgbClr val="00FA00"/>
                </a:solidFill>
              </a:rPr>
              <a:t>Transformer,</a:t>
            </a:r>
            <a:r>
              <a:rPr lang="zh-CN" altLang="en-US" sz="1200" dirty="0">
                <a:solidFill>
                  <a:srgbClr val="00FA00"/>
                </a:solidFill>
              </a:rPr>
              <a:t> </a:t>
            </a:r>
            <a:r>
              <a:rPr lang="en-US" altLang="zh-CN" sz="1200" dirty="0">
                <a:solidFill>
                  <a:srgbClr val="00FA00"/>
                </a:solidFill>
              </a:rPr>
              <a:t>2017</a:t>
            </a:r>
            <a:endParaRPr lang="zh-CN" altLang="en-US" sz="1200" dirty="0">
              <a:solidFill>
                <a:srgbClr val="00FA00"/>
              </a:solidFill>
            </a:endParaRPr>
          </a:p>
        </p:txBody>
      </p:sp>
    </p:spTree>
    <p:extLst>
      <p:ext uri="{BB962C8B-B14F-4D97-AF65-F5344CB8AC3E}">
        <p14:creationId xmlns:p14="http://schemas.microsoft.com/office/powerpoint/2010/main" val="3512607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4BEB39C-A4CE-C64F-901B-575A35B2B951}"/>
              </a:ext>
            </a:extLst>
          </p:cNvPr>
          <p:cNvSpPr>
            <a:spLocks noGrp="1"/>
          </p:cNvSpPr>
          <p:nvPr>
            <p:ph type="title"/>
          </p:nvPr>
        </p:nvSpPr>
        <p:spPr/>
        <p:txBody>
          <a:bodyPr/>
          <a:lstStyle/>
          <a:p>
            <a:r>
              <a:rPr lang="en-US" altLang="zh-CN" dirty="0">
                <a:solidFill>
                  <a:srgbClr val="C00000"/>
                </a:solidFill>
              </a:rPr>
              <a:t>Inference</a:t>
            </a:r>
            <a:endParaRPr lang="zh-CN" altLang="en-US" dirty="0">
              <a:solidFill>
                <a:srgbClr val="C00000"/>
              </a:solidFill>
            </a:endParaRPr>
          </a:p>
        </p:txBody>
      </p:sp>
      <p:sp>
        <p:nvSpPr>
          <p:cNvPr id="5" name="内容占位符 4">
            <a:extLst>
              <a:ext uri="{FF2B5EF4-FFF2-40B4-BE49-F238E27FC236}">
                <a16:creationId xmlns:a16="http://schemas.microsoft.com/office/drawing/2014/main" id="{5F38D135-42DE-3746-9333-DF60134CF5E7}"/>
              </a:ext>
            </a:extLst>
          </p:cNvPr>
          <p:cNvSpPr>
            <a:spLocks noGrp="1"/>
          </p:cNvSpPr>
          <p:nvPr>
            <p:ph sz="half" idx="1"/>
          </p:nvPr>
        </p:nvSpPr>
        <p:spPr>
          <a:xfrm>
            <a:off x="623635" y="1412776"/>
            <a:ext cx="10731328" cy="4525736"/>
          </a:xfrm>
        </p:spPr>
        <p:txBody>
          <a:bodyPr/>
          <a:lstStyle/>
          <a:p>
            <a:pPr marL="342900" indent="-342900">
              <a:buFont typeface="+mj-lt"/>
              <a:buAutoNum type="arabicPeriod"/>
            </a:pPr>
            <a:r>
              <a:rPr lang="en-US" altLang="zh-CN" sz="1800" dirty="0">
                <a:latin typeface="Gill Sans MT" panose="020B0502020104020203" pitchFamily="34" charset="0"/>
              </a:rPr>
              <a:t>Q8BERT: Quantized 8Bit BERT</a:t>
            </a:r>
            <a:r>
              <a:rPr lang="zh-CN" altLang="en-US" sz="1800" dirty="0">
                <a:latin typeface="Gill Sans MT" panose="020B0502020104020203" pitchFamily="34" charset="0"/>
              </a:rPr>
              <a:t>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2019.10</a:t>
            </a:r>
          </a:p>
          <a:p>
            <a:pPr marL="342900" indent="-342900">
              <a:buFont typeface="+mj-lt"/>
              <a:buAutoNum type="arabicPeriod"/>
            </a:pPr>
            <a:r>
              <a:rPr lang="en-US" altLang="zh-CN" sz="1800" dirty="0">
                <a:latin typeface="Gill Sans MT" panose="020B0502020104020203" pitchFamily="34" charset="0"/>
              </a:rPr>
              <a:t>DistilBERT, a distilled version of BERT: smaller, faster, cheaper and lighter</a:t>
            </a:r>
            <a:r>
              <a:rPr lang="zh-CN" altLang="en-US" sz="1800" dirty="0">
                <a:latin typeface="Gill Sans MT" panose="020B0502020104020203" pitchFamily="34" charset="0"/>
              </a:rPr>
              <a:t>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2019.10</a:t>
            </a:r>
          </a:p>
          <a:p>
            <a:pPr marL="342900" indent="-342900">
              <a:buFont typeface="+mj-lt"/>
              <a:buAutoNum type="arabicPeriod"/>
            </a:pPr>
            <a:r>
              <a:rPr lang="en-US" altLang="zh-CN" sz="1800" dirty="0">
                <a:latin typeface="Gill Sans MT" panose="020B0502020104020203" pitchFamily="34" charset="0"/>
              </a:rPr>
              <a:t>TinyBERT: Distilling BERT for Natural Language Understanding</a:t>
            </a:r>
            <a:r>
              <a:rPr lang="zh-CN" altLang="en-US" sz="1800" dirty="0">
                <a:latin typeface="Gill Sans MT" panose="020B0502020104020203" pitchFamily="34" charset="0"/>
              </a:rPr>
              <a:t>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2019.09</a:t>
            </a:r>
          </a:p>
          <a:p>
            <a:pPr marL="342900" indent="-342900">
              <a:buFont typeface="+mj-lt"/>
              <a:buAutoNum type="arabicPeriod"/>
            </a:pPr>
            <a:endParaRPr lang="en-US" altLang="zh-CN" sz="1800" dirty="0">
              <a:latin typeface="Gill Sans MT" panose="020B0502020104020203" pitchFamily="34" charset="0"/>
            </a:endParaRPr>
          </a:p>
          <a:p>
            <a:pPr marL="342900" indent="-342900">
              <a:buFont typeface="+mj-lt"/>
              <a:buAutoNum type="arabicPeriod"/>
            </a:pPr>
            <a:r>
              <a:rPr lang="en-US" altLang="zh-CN" sz="1800" dirty="0">
                <a:latin typeface="Gill Sans MT" panose="020B0502020104020203" pitchFamily="34" charset="0"/>
              </a:rPr>
              <a:t>Training data-efficient image transformers &amp; distillation through attention</a:t>
            </a:r>
            <a:r>
              <a:rPr lang="zh-CN" altLang="en-US" sz="1800" dirty="0">
                <a:latin typeface="Gill Sans MT" panose="020B0502020104020203" pitchFamily="34" charset="0"/>
              </a:rPr>
              <a:t>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2021.3</a:t>
            </a:r>
          </a:p>
          <a:p>
            <a:pPr marL="342900" indent="-342900">
              <a:buFont typeface="+mj-lt"/>
              <a:buAutoNum type="arabicPeriod"/>
            </a:pPr>
            <a:r>
              <a:rPr lang="en-US" altLang="zh-CN" sz="1800" dirty="0">
                <a:latin typeface="Gill Sans MT" panose="020B0502020104020203" pitchFamily="34" charset="0"/>
              </a:rPr>
              <a:t>MiniViT: Compressing Vision Transformers with Weight Multiplexing</a:t>
            </a:r>
            <a:r>
              <a:rPr lang="zh-CN" altLang="en-US" sz="1800" dirty="0">
                <a:latin typeface="Gill Sans MT" panose="020B0502020104020203" pitchFamily="34" charset="0"/>
              </a:rPr>
              <a:t>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2022.04</a:t>
            </a:r>
          </a:p>
          <a:p>
            <a:pPr marL="342900" indent="-342900">
              <a:buFont typeface="+mj-lt"/>
              <a:buAutoNum type="arabicPeriod"/>
            </a:pPr>
            <a:r>
              <a:rPr lang="en-US" altLang="zh-CN" sz="1800" dirty="0" err="1">
                <a:latin typeface="Gill Sans MT" panose="020B0502020104020203" pitchFamily="34" charset="0"/>
              </a:rPr>
              <a:t>TinyViT</a:t>
            </a:r>
            <a:r>
              <a:rPr lang="en-US" altLang="zh-CN" sz="1800" dirty="0">
                <a:latin typeface="Gill Sans MT" panose="020B0502020104020203" pitchFamily="34" charset="0"/>
              </a:rPr>
              <a:t>: Fast Pretraining Distillation for Small Vision Transformers</a:t>
            </a:r>
            <a:r>
              <a:rPr lang="zh-CN" altLang="en-US" sz="1800" dirty="0">
                <a:latin typeface="Gill Sans MT" panose="020B0502020104020203" pitchFamily="34" charset="0"/>
              </a:rPr>
              <a:t>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2022.06</a:t>
            </a:r>
          </a:p>
          <a:p>
            <a:pPr marL="342900" indent="-342900">
              <a:buFont typeface="+mj-lt"/>
              <a:buAutoNum type="arabicPeriod"/>
            </a:pPr>
            <a:r>
              <a:rPr lang="en-US" altLang="zh-CN" sz="1800" dirty="0" err="1">
                <a:latin typeface="Gill Sans MT" panose="020B0502020104020203" pitchFamily="34" charset="0"/>
              </a:rPr>
              <a:t>DynamicViT</a:t>
            </a:r>
            <a:r>
              <a:rPr lang="en-US" altLang="zh-CN" sz="1800" dirty="0">
                <a:latin typeface="Gill Sans MT" panose="020B0502020104020203" pitchFamily="34" charset="0"/>
              </a:rPr>
              <a:t>: Efficient Vision Transformers with Dynamic Token </a:t>
            </a:r>
            <a:r>
              <a:rPr lang="en-US" altLang="zh-CN" sz="1800" dirty="0" err="1">
                <a:latin typeface="Gill Sans MT" panose="020B0502020104020203" pitchFamily="34" charset="0"/>
              </a:rPr>
              <a:t>Sparsification</a:t>
            </a:r>
            <a:r>
              <a:rPr lang="zh-CN" altLang="en-US" sz="1800" dirty="0">
                <a:latin typeface="Gill Sans MT" panose="020B0502020104020203" pitchFamily="34" charset="0"/>
              </a:rPr>
              <a:t>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2022.10</a:t>
            </a:r>
          </a:p>
          <a:p>
            <a:pPr marL="342900" indent="-342900">
              <a:buFont typeface="+mj-lt"/>
              <a:buAutoNum type="arabicPeriod"/>
            </a:pPr>
            <a:endParaRPr lang="en-US" altLang="zh-CN" sz="1800" dirty="0">
              <a:latin typeface="Gill Sans MT" panose="020B0502020104020203" pitchFamily="34" charset="0"/>
            </a:endParaRPr>
          </a:p>
          <a:p>
            <a:pPr marL="342900" indent="-342900">
              <a:buFont typeface="+mj-lt"/>
              <a:buAutoNum type="arabicPeriod"/>
            </a:pPr>
            <a:r>
              <a:rPr lang="en-US" altLang="zh-CN" sz="1800" dirty="0">
                <a:latin typeface="Gill Sans MT" panose="020B0502020104020203" pitchFamily="34" charset="0"/>
              </a:rPr>
              <a:t>Compressing Visual-linguistic Model via Knowledge Distillation</a:t>
            </a:r>
            <a:r>
              <a:rPr lang="zh-CN" altLang="en-US" sz="1800" dirty="0">
                <a:latin typeface="Gill Sans MT" panose="020B0502020104020203" pitchFamily="34" charset="0"/>
              </a:rPr>
              <a:t>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2021.03</a:t>
            </a:r>
          </a:p>
          <a:p>
            <a:pPr marL="342900" indent="-342900">
              <a:buFont typeface="+mj-lt"/>
              <a:buAutoNum type="arabicPeriod"/>
            </a:pPr>
            <a:r>
              <a:rPr lang="en-US" altLang="zh-CN" sz="1800" dirty="0" err="1">
                <a:latin typeface="Gill Sans MT" panose="020B0502020104020203" pitchFamily="34" charset="0"/>
              </a:rPr>
              <a:t>MiniVLM</a:t>
            </a:r>
            <a:r>
              <a:rPr lang="en-US" altLang="zh-CN" sz="1800" dirty="0">
                <a:latin typeface="Gill Sans MT" panose="020B0502020104020203" pitchFamily="34" charset="0"/>
              </a:rPr>
              <a:t>: A Smaller and Faster Vision-Language Model</a:t>
            </a:r>
            <a:r>
              <a:rPr lang="zh-CN" altLang="en-US" sz="1800" dirty="0">
                <a:latin typeface="Gill Sans MT" panose="020B0502020104020203" pitchFamily="34" charset="0"/>
              </a:rPr>
              <a:t>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2021.09</a:t>
            </a:r>
          </a:p>
        </p:txBody>
      </p:sp>
    </p:spTree>
    <p:extLst>
      <p:ext uri="{BB962C8B-B14F-4D97-AF65-F5344CB8AC3E}">
        <p14:creationId xmlns:p14="http://schemas.microsoft.com/office/powerpoint/2010/main" val="1812133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A8D908-F081-E240-B5E3-82E49A14CDDD}"/>
              </a:ext>
            </a:extLst>
          </p:cNvPr>
          <p:cNvSpPr>
            <a:spLocks noGrp="1"/>
          </p:cNvSpPr>
          <p:nvPr>
            <p:ph type="title"/>
          </p:nvPr>
        </p:nvSpPr>
        <p:spPr/>
        <p:txBody>
          <a:bodyPr/>
          <a:lstStyle/>
          <a:p>
            <a:r>
              <a:rPr kumimoji="1" lang="zh-CN" altLang="en-US" dirty="0"/>
              <a:t>轻量级模型</a:t>
            </a:r>
          </a:p>
        </p:txBody>
      </p:sp>
      <p:sp>
        <p:nvSpPr>
          <p:cNvPr id="3" name="内容占位符 2">
            <a:extLst>
              <a:ext uri="{FF2B5EF4-FFF2-40B4-BE49-F238E27FC236}">
                <a16:creationId xmlns:a16="http://schemas.microsoft.com/office/drawing/2014/main" id="{EF3E4633-CE2D-534F-8D66-17C3A91EC87D}"/>
              </a:ext>
            </a:extLst>
          </p:cNvPr>
          <p:cNvSpPr>
            <a:spLocks noGrp="1"/>
          </p:cNvSpPr>
          <p:nvPr>
            <p:ph sz="half" idx="1"/>
          </p:nvPr>
        </p:nvSpPr>
        <p:spPr/>
        <p:txBody>
          <a:bodyPr/>
          <a:lstStyle/>
          <a:p>
            <a:pPr marL="457200" indent="-457200">
              <a:buFont typeface="+mj-lt"/>
              <a:buAutoNum type="arabicPeriod"/>
            </a:pPr>
            <a:r>
              <a:rPr lang="en-US" altLang="zh-CN" dirty="0" err="1">
                <a:latin typeface="Gill Sans MT" panose="020B0502020104020203" pitchFamily="34" charset="0"/>
              </a:rPr>
              <a:t>MobileViT</a:t>
            </a:r>
            <a:r>
              <a:rPr lang="zh-CN" altLang="en-US" dirty="0">
                <a:latin typeface="Gill Sans MT" panose="020B0502020104020203" pitchFamily="34" charset="0"/>
              </a:rPr>
              <a:t> （</a:t>
            </a:r>
            <a:r>
              <a:rPr lang="en-US" altLang="zh-CN" dirty="0">
                <a:latin typeface="Gill Sans MT" panose="020B0502020104020203" pitchFamily="34" charset="0"/>
              </a:rPr>
              <a:t>2021</a:t>
            </a:r>
            <a:r>
              <a:rPr lang="zh-CN" altLang="en-US" dirty="0">
                <a:latin typeface="Gill Sans MT" panose="020B0502020104020203" pitchFamily="34" charset="0"/>
              </a:rPr>
              <a:t>）</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Mobile-Former</a:t>
            </a:r>
            <a:r>
              <a:rPr lang="zh-CN" altLang="en-US" dirty="0">
                <a:latin typeface="Gill Sans MT" panose="020B0502020104020203" pitchFamily="34" charset="0"/>
              </a:rPr>
              <a:t>（</a:t>
            </a:r>
            <a:r>
              <a:rPr lang="en-US" altLang="zh-CN" dirty="0">
                <a:latin typeface="Gill Sans MT" panose="020B0502020104020203" pitchFamily="34" charset="0"/>
              </a:rPr>
              <a:t>2021</a:t>
            </a:r>
            <a:r>
              <a:rPr lang="zh-CN" altLang="en-US" dirty="0">
                <a:latin typeface="Gill Sans MT" panose="020B0502020104020203" pitchFamily="34" charset="0"/>
              </a:rPr>
              <a:t>）</a:t>
            </a:r>
            <a:endParaRPr lang="en-US" altLang="zh-CN" dirty="0">
              <a:latin typeface="Gill Sans MT" panose="020B0502020104020203" pitchFamily="34" charset="0"/>
            </a:endParaRPr>
          </a:p>
          <a:p>
            <a:pPr marL="457200" indent="-457200">
              <a:buFont typeface="+mj-lt"/>
              <a:buAutoNum type="arabicPeriod"/>
            </a:pPr>
            <a:r>
              <a:rPr lang="en-US" altLang="zh-CN" dirty="0" err="1">
                <a:latin typeface="Gill Sans MT" panose="020B0502020104020203" pitchFamily="34" charset="0"/>
              </a:rPr>
              <a:t>EfficientFormer</a:t>
            </a:r>
            <a:r>
              <a:rPr lang="zh-CN" altLang="en-US" dirty="0">
                <a:latin typeface="Gill Sans MT" panose="020B0502020104020203" pitchFamily="34" charset="0"/>
              </a:rPr>
              <a:t>（</a:t>
            </a:r>
            <a:r>
              <a:rPr lang="en-US" altLang="zh-CN" dirty="0">
                <a:latin typeface="Gill Sans MT" panose="020B0502020104020203" pitchFamily="34" charset="0"/>
              </a:rPr>
              <a:t>2022</a:t>
            </a:r>
            <a:r>
              <a:rPr lang="zh-CN" altLang="en-US" dirty="0">
                <a:latin typeface="Gill Sans MT" panose="020B0502020104020203" pitchFamily="34" charset="0"/>
              </a:rPr>
              <a:t>）</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4223857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DBE03-EA24-0B4C-BAA9-26B2274B2923}"/>
              </a:ext>
            </a:extLst>
          </p:cNvPr>
          <p:cNvSpPr>
            <a:spLocks noGrp="1"/>
          </p:cNvSpPr>
          <p:nvPr>
            <p:ph type="title"/>
          </p:nvPr>
        </p:nvSpPr>
        <p:spPr/>
        <p:txBody>
          <a:bodyPr/>
          <a:lstStyle/>
          <a:p>
            <a:r>
              <a:rPr kumimoji="1" lang="zh-CN" altLang="en-US" dirty="0"/>
              <a:t>轻量化网络总结</a:t>
            </a:r>
          </a:p>
        </p:txBody>
      </p:sp>
      <p:sp>
        <p:nvSpPr>
          <p:cNvPr id="3" name="内容占位符 2">
            <a:extLst>
              <a:ext uri="{FF2B5EF4-FFF2-40B4-BE49-F238E27FC236}">
                <a16:creationId xmlns:a16="http://schemas.microsoft.com/office/drawing/2014/main" id="{E9D7E5D3-00AA-9349-9F2B-F49926B1F291}"/>
              </a:ext>
            </a:extLst>
          </p:cNvPr>
          <p:cNvSpPr>
            <a:spLocks noGrp="1"/>
          </p:cNvSpPr>
          <p:nvPr>
            <p:ph sz="half" idx="1"/>
          </p:nvPr>
        </p:nvSpPr>
        <p:spPr/>
        <p:txBody>
          <a:bodyPr numCol="1"/>
          <a:lstStyle/>
          <a:p>
            <a:pPr marL="0" indent="0">
              <a:buNone/>
            </a:pPr>
            <a:r>
              <a:rPr lang="zh-CN" altLang="en-US" b="1" dirty="0">
                <a:latin typeface="Gill Sans MT" panose="020B0502020104020203" pitchFamily="34" charset="0"/>
              </a:rPr>
              <a:t>如何选择轻量化网络：</a:t>
            </a:r>
            <a:endParaRPr lang="en-US" altLang="zh-CN" b="1"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rPr>
              <a:t>不同网络架构，即使 </a:t>
            </a:r>
            <a:r>
              <a:rPr lang="en-US" altLang="zh-CN" dirty="0">
                <a:latin typeface="Gill Sans MT" panose="020B0502020104020203" pitchFamily="34" charset="0"/>
              </a:rPr>
              <a:t>FLOPs </a:t>
            </a:r>
            <a:r>
              <a:rPr lang="zh-CN" altLang="en-US" dirty="0">
                <a:latin typeface="Gill Sans MT" panose="020B0502020104020203" pitchFamily="34" charset="0"/>
              </a:rPr>
              <a:t>相同，但其 </a:t>
            </a:r>
            <a:r>
              <a:rPr lang="en-US" altLang="zh-CN" dirty="0">
                <a:latin typeface="Gill Sans MT" panose="020B0502020104020203" pitchFamily="34" charset="0"/>
              </a:rPr>
              <a:t>MAC </a:t>
            </a:r>
            <a:r>
              <a:rPr lang="zh-CN" altLang="en-US" dirty="0">
                <a:latin typeface="Gill Sans MT" panose="020B0502020104020203" pitchFamily="34" charset="0"/>
              </a:rPr>
              <a:t>也可能差异巨大</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FLOPs </a:t>
            </a:r>
            <a:r>
              <a:rPr lang="zh-CN" altLang="en-US" dirty="0">
                <a:latin typeface="Gill Sans MT" panose="020B0502020104020203" pitchFamily="34" charset="0"/>
              </a:rPr>
              <a:t>低不等于 </a:t>
            </a:r>
            <a:r>
              <a:rPr lang="en-US" altLang="zh-CN" dirty="0">
                <a:latin typeface="Gill Sans MT" panose="020B0502020104020203" pitchFamily="34" charset="0"/>
              </a:rPr>
              <a:t>latency </a:t>
            </a:r>
            <a:r>
              <a:rPr lang="zh-CN" altLang="en-US" dirty="0">
                <a:latin typeface="Gill Sans MT" panose="020B0502020104020203" pitchFamily="34" charset="0"/>
              </a:rPr>
              <a:t>低，结合具硬件架构具体分析</a:t>
            </a:r>
          </a:p>
          <a:p>
            <a:pPr marL="457200" indent="-457200">
              <a:buFont typeface="+mj-lt"/>
              <a:buAutoNum type="arabicPeriod"/>
            </a:pPr>
            <a:r>
              <a:rPr lang="zh-CN" altLang="en-US" dirty="0">
                <a:latin typeface="Gill Sans MT" panose="020B0502020104020203" pitchFamily="34" charset="0"/>
              </a:rPr>
              <a:t>多数时候加速芯片算力的瓶颈在于访存带宽</a:t>
            </a:r>
            <a:endParaRPr lang="en-US" altLang="zh-CN"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rPr>
              <a:t>不同硬件平台部署轻量级模型需要根据具体业务选择对应指标</a:t>
            </a:r>
          </a:p>
        </p:txBody>
      </p:sp>
    </p:spTree>
    <p:extLst>
      <p:ext uri="{BB962C8B-B14F-4D97-AF65-F5344CB8AC3E}">
        <p14:creationId xmlns:p14="http://schemas.microsoft.com/office/powerpoint/2010/main" val="1816351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34973</TotalTime>
  <Words>461</Words>
  <Application>Microsoft Macintosh PowerPoint</Application>
  <PresentationFormat>自定义</PresentationFormat>
  <Paragraphs>71</Paragraphs>
  <Slides>11</Slides>
  <Notes>2</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11</vt:i4>
      </vt:variant>
    </vt:vector>
  </HeadingPairs>
  <TitlesOfParts>
    <vt:vector size="31" baseType="lpstr">
      <vt:lpstr>黑体</vt:lpstr>
      <vt:lpstr>华文细黑</vt:lpstr>
      <vt:lpstr>微软雅黑</vt:lpstr>
      <vt:lpstr>微软雅黑</vt:lpstr>
      <vt:lpstr>FrutigerNext LT Bold</vt:lpstr>
      <vt:lpstr>FrutigerNext LT Light</vt:lpstr>
      <vt:lpstr>FrutigerNext LT Medium</vt:lpstr>
      <vt:lpstr>Segoe UI</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推理系统-模型小型化</vt:lpstr>
      <vt:lpstr>PowerPoint 演示文稿</vt:lpstr>
      <vt:lpstr>深度学习模型发展</vt:lpstr>
      <vt:lpstr>Transformer, Attention is all you need</vt:lpstr>
      <vt:lpstr>Transformer, Attention is all you need</vt:lpstr>
      <vt:lpstr>Transformer, Attention is all you need</vt:lpstr>
      <vt:lpstr>Inference</vt:lpstr>
      <vt:lpstr>轻量级模型</vt:lpstr>
      <vt:lpstr>轻量化网络总结</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5779</cp:revision>
  <dcterms:created xsi:type="dcterms:W3CDTF">2015-01-14T10:38:57Z</dcterms:created>
  <dcterms:modified xsi:type="dcterms:W3CDTF">2023-01-18T15:04:48Z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